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Montserrat" panose="020B0604020202020204" charset="0"/>
      <p:regular r:id="rId13"/>
      <p:bold r:id="rId14"/>
      <p:italic r:id="rId15"/>
      <p:boldItalic r:id="rId16"/>
    </p:embeddedFont>
    <p:embeddedFont>
      <p:font typeface="Montserrat Medium" panose="020B060402020202020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Oswald" panose="020B0604020202020204" charset="0"/>
      <p:regular r:id="rId25"/>
      <p:bold r:id="rId26"/>
    </p:embeddedFont>
    <p:embeddedFont>
      <p:font typeface="Montserrat ExtraBold" panose="020B0604020202020204" charset="0"/>
      <p:bold r:id="rId27"/>
      <p:boldItalic r:id="rId28"/>
    </p:embeddedFont>
    <p:embeddedFont>
      <p:font typeface="Oswald SemiBold" panose="020B0604020202020204" charset="0"/>
      <p:regular r:id="rId29"/>
      <p:bold r:id="rId30"/>
    </p:embeddedFont>
    <p:embeddedFont>
      <p:font typeface="Amatic SC" panose="020B0604020202020204" charset="-79"/>
      <p:regular r:id="rId31"/>
      <p:bold r:id="rId32"/>
    </p:embeddedFont>
    <p:embeddedFont>
      <p:font typeface="Montserrat ExtraLight" panose="020B0604020202020204" charset="0"/>
      <p:regular r:id="rId33"/>
      <p:bold r:id="rId34"/>
      <p:italic r:id="rId35"/>
      <p:boldItalic r:id="rId36"/>
    </p:embeddedFont>
    <p:embeddedFont>
      <p:font typeface="Spectral" panose="020B0604020202020204" charset="0"/>
      <p:regular r:id="rId37"/>
      <p:bold r:id="rId38"/>
      <p:italic r:id="rId39"/>
      <p:boldItalic r:id="rId40"/>
    </p:embeddedFont>
    <p:embeddedFont>
      <p:font typeface="Playfair Display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7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font" Target="fonts/font3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font" Target="fonts/font3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viewProps" Target="viewProps.xml"/><Relationship Id="rId20" Type="http://schemas.openxmlformats.org/officeDocument/2006/relationships/font" Target="fonts/font8.fntdata"/><Relationship Id="rId41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f9262ee2f_0_26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f9262ee2f_0_26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2902334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2902334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f9262ee2f_0_26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f9262ee2f_0_26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729023341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729023341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29023341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29023341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f9262ee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f9262ee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f9262ee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f9262ee2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a57812277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a57812277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subTitle" idx="1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1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 idx="2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3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 idx="5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6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 idx="3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title" idx="4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 idx="2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3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 idx="5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6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title" idx="7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8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title" idx="9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3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 idx="14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ubTitle" idx="15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 idx="2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ubTitle" idx="1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title" idx="3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subTitle" idx="4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title" idx="5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6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title" idx="7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8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ubTitle" idx="1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subTitle" idx="1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RECIKLIRANJE</a:t>
            </a:r>
            <a:endParaRPr/>
          </a:p>
        </p:txBody>
      </p:sp>
      <p:sp>
        <p:nvSpPr>
          <p:cNvPr id="159" name="Google Shape;159;p36"/>
          <p:cNvSpPr txBox="1">
            <a:spLocks noGrp="1"/>
          </p:cNvSpPr>
          <p:nvPr>
            <p:ph type="subTitle" idx="1"/>
          </p:nvPr>
        </p:nvSpPr>
        <p:spPr>
          <a:xfrm>
            <a:off x="2044200" y="4398725"/>
            <a:ext cx="50556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Milan Alavanja, Marko Gavrilovic, Veljko Janjic, Milan Racic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6"/>
          <p:cNvSpPr txBox="1">
            <a:spLocks noGrp="1"/>
          </p:cNvSpPr>
          <p:nvPr>
            <p:ph type="ctrTitle"/>
          </p:nvPr>
        </p:nvSpPr>
        <p:spPr>
          <a:xfrm>
            <a:off x="2593675" y="2565175"/>
            <a:ext cx="4103100" cy="906600"/>
          </a:xfrm>
          <a:prstGeom prst="rect">
            <a:avLst/>
          </a:prstGeom>
          <a:effectLst>
            <a:outerShdw blurRad="100013" dist="19050" dir="84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latin typeface="Montserrat ExtraLight"/>
                <a:ea typeface="Montserrat ExtraLight"/>
                <a:cs typeface="Montserrat ExtraLight"/>
                <a:sym typeface="Montserrat ExtraLight"/>
              </a:rPr>
              <a:t>ELEKTRONSKIH MATERIJALA</a:t>
            </a:r>
            <a:endParaRPr sz="2200" b="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1" name="Google Shape;161;p36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xfrm>
            <a:off x="5277750" y="1882575"/>
            <a:ext cx="30996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u="sng"/>
              <a:t>KRAJ PREZENTACIJE</a:t>
            </a:r>
            <a:endParaRPr i="1" u="sng"/>
          </a:p>
        </p:txBody>
      </p:sp>
      <p:cxnSp>
        <p:nvCxnSpPr>
          <p:cNvPr id="247" name="Google Shape;247;p45"/>
          <p:cNvCxnSpPr/>
          <p:nvPr/>
        </p:nvCxnSpPr>
        <p:spPr>
          <a:xfrm flipH="1">
            <a:off x="5219975" y="2062500"/>
            <a:ext cx="8400" cy="150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48" name="Google Shape;248;p45"/>
          <p:cNvPicPr preferRelativeResize="0"/>
          <p:nvPr/>
        </p:nvPicPr>
        <p:blipFill rotWithShape="1">
          <a:blip r:embed="rId3">
            <a:alphaModFix/>
          </a:blip>
          <a:srcRect l="19310" r="19310"/>
          <a:stretch/>
        </p:blipFill>
        <p:spPr>
          <a:xfrm>
            <a:off x="-422250" y="0"/>
            <a:ext cx="4714800" cy="5092500"/>
          </a:xfrm>
          <a:prstGeom prst="flowChartDelay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UVOD</a:t>
            </a:r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1"/>
          </p:nvPr>
        </p:nvSpPr>
        <p:spPr>
          <a:xfrm>
            <a:off x="938500" y="1051800"/>
            <a:ext cx="7172100" cy="1233300"/>
          </a:xfrm>
          <a:prstGeom prst="rect">
            <a:avLst/>
          </a:prstGeom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Oswald SemiBold"/>
                <a:ea typeface="Oswald SemiBold"/>
                <a:cs typeface="Oswald SemiBold"/>
                <a:sym typeface="Oswald SemiBold"/>
              </a:rPr>
              <a:t>Recikliranje elektronskih materijala, poznato i kao e-reciklaža, je proces obrade elektronskog otpada (e-otpada) radi izvlačenja korisnih sirovina i smanjenja negativnih uticaja na okolinu. Elektronski otpad obuhvata sve elektronske uređaje koji su dostigli kraj svog životnog ciklusa ili više nisu funkcionalni.</a:t>
            </a:r>
            <a:endParaRPr sz="14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cxnSp>
        <p:nvCxnSpPr>
          <p:cNvPr id="168" name="Google Shape;168;p37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69" name="Google Shape;169;p37"/>
          <p:cNvSpPr txBox="1"/>
          <p:nvPr/>
        </p:nvSpPr>
        <p:spPr>
          <a:xfrm>
            <a:off x="649925" y="4302750"/>
            <a:ext cx="6820200" cy="2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15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70" name="Google Shape;17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7900" y="2285100"/>
            <a:ext cx="3653299" cy="1712851"/>
          </a:xfrm>
          <a:prstGeom prst="rect">
            <a:avLst/>
          </a:prstGeom>
          <a:noFill/>
          <a:ln>
            <a:noFill/>
          </a:ln>
          <a:effectLst>
            <a:reflection stA="44000" endPos="39000" dist="323850" dir="5400000" fadeDir="5400012" sy="-100000" algn="bl" rotWithShape="0"/>
          </a:effectLst>
        </p:spPr>
      </p:pic>
      <p:sp>
        <p:nvSpPr>
          <p:cNvPr id="171" name="Google Shape;171;p37"/>
          <p:cNvSpPr txBox="1"/>
          <p:nvPr/>
        </p:nvSpPr>
        <p:spPr>
          <a:xfrm>
            <a:off x="952500" y="1186950"/>
            <a:ext cx="4220400" cy="461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37"/>
          <p:cNvSpPr txBox="1"/>
          <p:nvPr/>
        </p:nvSpPr>
        <p:spPr>
          <a:xfrm>
            <a:off x="256450" y="1340825"/>
            <a:ext cx="14700" cy="4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>
            <a:spLocks noGrp="1"/>
          </p:cNvSpPr>
          <p:nvPr>
            <p:ph type="title"/>
          </p:nvPr>
        </p:nvSpPr>
        <p:spPr>
          <a:xfrm>
            <a:off x="1448550" y="0"/>
            <a:ext cx="6246900" cy="11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KAKO IZGLEDA PROCES RECIKLAZE ELEKTRONSKIH PROIZVODA?</a:t>
            </a:r>
            <a:endParaRPr sz="2100">
              <a:solidFill>
                <a:schemeClr val="accent1"/>
              </a:solidFill>
            </a:endParaRPr>
          </a:p>
        </p:txBody>
      </p:sp>
      <p:sp>
        <p:nvSpPr>
          <p:cNvPr id="178" name="Google Shape;178;p38"/>
          <p:cNvSpPr txBox="1">
            <a:spLocks noGrp="1"/>
          </p:cNvSpPr>
          <p:nvPr>
            <p:ph type="body" idx="1"/>
          </p:nvPr>
        </p:nvSpPr>
        <p:spPr>
          <a:xfrm>
            <a:off x="496275" y="870500"/>
            <a:ext cx="7404600" cy="1311300"/>
          </a:xfrm>
          <a:prstGeom prst="rect">
            <a:avLst/>
          </a:prstGeom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latin typeface="Oswald SemiBold"/>
                <a:ea typeface="Oswald SemiBold"/>
                <a:cs typeface="Oswald SemiBold"/>
                <a:sym typeface="Oswald SemiBold"/>
              </a:rPr>
              <a:t>Reciklaza elektronike moze biti izazovna jer su odbaceni elektronski uredaji sofisticirani uredaji proizvedeni od razlicitih proporcija stakla, metala i plastike. Proces reciklaze moze varirati, u zavisnosti materijala koji se recikliraju i koriscenih tehnologija.</a:t>
            </a:r>
            <a:endParaRPr sz="17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838" y="2181800"/>
            <a:ext cx="4272825" cy="20675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 txBox="1">
            <a:spLocks noGrp="1"/>
          </p:cNvSpPr>
          <p:nvPr>
            <p:ph type="title" idx="6"/>
          </p:nvPr>
        </p:nvSpPr>
        <p:spPr>
          <a:xfrm>
            <a:off x="513750" y="121285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title"/>
          </p:nvPr>
        </p:nvSpPr>
        <p:spPr>
          <a:xfrm>
            <a:off x="2598250" y="1815325"/>
            <a:ext cx="39645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RAZDVAJANJE I OBRADA</a:t>
            </a:r>
            <a:endParaRPr sz="1400"/>
          </a:p>
        </p:txBody>
      </p:sp>
      <p:sp>
        <p:nvSpPr>
          <p:cNvPr id="186" name="Google Shape;186;p39"/>
          <p:cNvSpPr txBox="1">
            <a:spLocks noGrp="1"/>
          </p:cNvSpPr>
          <p:nvPr>
            <p:ph type="subTitle" idx="1"/>
          </p:nvPr>
        </p:nvSpPr>
        <p:spPr>
          <a:xfrm>
            <a:off x="2753625" y="2309325"/>
            <a:ext cx="3362400" cy="1521000"/>
          </a:xfrm>
          <a:prstGeom prst="rect">
            <a:avLst/>
          </a:prstGeom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BDEE1"/>
                </a:solidFill>
                <a:latin typeface="Spectral"/>
                <a:ea typeface="Spectral"/>
                <a:cs typeface="Spectral"/>
                <a:sym typeface="Spectral"/>
              </a:rPr>
              <a:t>Prikupljeni elektronski otpad se razdvaja na osnovu vrste materijala i komponenti. Onda se vrši proces obrade koji uključuje rastavljanje uređaja na komponente, uklanjanje opasnih materijala poput žive i olova, i drobljenje ili mlevenje materijala radi dalje obrade.</a:t>
            </a:r>
            <a:endParaRPr sz="1200" b="1">
              <a:solidFill>
                <a:srgbClr val="DBDEE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DBDEE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title" idx="2"/>
          </p:nvPr>
        </p:nvSpPr>
        <p:spPr>
          <a:xfrm>
            <a:off x="6580253" y="181532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RECIKLIRANJE</a:t>
            </a:r>
            <a:endParaRPr sz="1600"/>
          </a:p>
        </p:txBody>
      </p:sp>
      <p:sp>
        <p:nvSpPr>
          <p:cNvPr id="188" name="Google Shape;188;p39"/>
          <p:cNvSpPr txBox="1">
            <a:spLocks noGrp="1"/>
          </p:cNvSpPr>
          <p:nvPr>
            <p:ph type="subTitle" idx="3"/>
          </p:nvPr>
        </p:nvSpPr>
        <p:spPr>
          <a:xfrm>
            <a:off x="6136100" y="2309325"/>
            <a:ext cx="2955300" cy="1521000"/>
          </a:xfrm>
          <a:prstGeom prst="rect">
            <a:avLst/>
          </a:prstGeom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DBDEE1"/>
                </a:solidFill>
                <a:latin typeface="Spectral"/>
                <a:ea typeface="Spectral"/>
                <a:cs typeface="Spectral"/>
                <a:sym typeface="Spectral"/>
              </a:rPr>
              <a:t>Nakon razdvajanja i obrade, elektronski materijali se šalju na reciklažne centre gde se obrađuju kako bi se ponovno iskoristili. Ovi materijali mogu biti reciklirani i korišćeni u proizvodnji novih elektronskih uređaja ili drugih proizvoda.</a:t>
            </a:r>
            <a:endParaRPr b="1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89" name="Google Shape;189;p39"/>
          <p:cNvSpPr txBox="1">
            <a:spLocks noGrp="1"/>
          </p:cNvSpPr>
          <p:nvPr>
            <p:ph type="title" idx="4"/>
          </p:nvPr>
        </p:nvSpPr>
        <p:spPr>
          <a:xfrm>
            <a:off x="599147" y="181532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PRIKUPLJANJE</a:t>
            </a:r>
            <a:endParaRPr sz="2000"/>
          </a:p>
        </p:txBody>
      </p:sp>
      <p:sp>
        <p:nvSpPr>
          <p:cNvPr id="190" name="Google Shape;190;p39"/>
          <p:cNvSpPr txBox="1">
            <a:spLocks noGrp="1"/>
          </p:cNvSpPr>
          <p:nvPr>
            <p:ph type="subTitle" idx="5"/>
          </p:nvPr>
        </p:nvSpPr>
        <p:spPr>
          <a:xfrm>
            <a:off x="59950" y="2309325"/>
            <a:ext cx="2673600" cy="1521000"/>
          </a:xfrm>
          <a:prstGeom prst="rect">
            <a:avLst/>
          </a:prstGeom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2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2F2F2"/>
                </a:solidFill>
                <a:latin typeface="Spectral"/>
                <a:ea typeface="Spectral"/>
                <a:cs typeface="Spectral"/>
                <a:sym typeface="Spectral"/>
              </a:rPr>
              <a:t>Elektronski otpad se prikuplja putem posebnih kontejnera za reciklažu, reciklažnih centara, kompanija za sakupljanje otpada, ili se organizuju posebne akcije prikupljanja na lokalnom nivou.</a:t>
            </a:r>
            <a:endParaRPr b="1">
              <a:solidFill>
                <a:srgbClr val="F2F2F2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91" name="Google Shape;191;p39"/>
          <p:cNvSpPr txBox="1">
            <a:spLocks noGrp="1"/>
          </p:cNvSpPr>
          <p:nvPr>
            <p:ph type="title" idx="7"/>
          </p:nvPr>
        </p:nvSpPr>
        <p:spPr>
          <a:xfrm>
            <a:off x="3419700" y="121285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2" name="Google Shape;192;p39"/>
          <p:cNvSpPr txBox="1">
            <a:spLocks noGrp="1"/>
          </p:cNvSpPr>
          <p:nvPr>
            <p:ph type="title" idx="8"/>
          </p:nvPr>
        </p:nvSpPr>
        <p:spPr>
          <a:xfrm>
            <a:off x="6632850" y="121285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193" name="Google Shape;193;p39"/>
          <p:cNvCxnSpPr/>
          <p:nvPr/>
        </p:nvCxnSpPr>
        <p:spPr>
          <a:xfrm>
            <a:off x="1348650" y="1936760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94" name="Google Shape;194;p39"/>
          <p:cNvCxnSpPr/>
          <p:nvPr/>
        </p:nvCxnSpPr>
        <p:spPr>
          <a:xfrm>
            <a:off x="4254600" y="1936760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cxnSp>
        <p:nvCxnSpPr>
          <p:cNvPr id="195" name="Google Shape;195;p39"/>
          <p:cNvCxnSpPr/>
          <p:nvPr/>
        </p:nvCxnSpPr>
        <p:spPr>
          <a:xfrm>
            <a:off x="7467750" y="1894335"/>
            <a:ext cx="3972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96" name="Google Shape;196;p39"/>
          <p:cNvSpPr txBox="1"/>
          <p:nvPr/>
        </p:nvSpPr>
        <p:spPr>
          <a:xfrm>
            <a:off x="2693400" y="473950"/>
            <a:ext cx="3519600" cy="73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AB40"/>
                </a:solidFill>
                <a:latin typeface="Oswald"/>
                <a:ea typeface="Oswald"/>
                <a:cs typeface="Oswald"/>
                <a:sym typeface="Oswald"/>
              </a:rPr>
              <a:t>KLJUCNI ASPEKTI RECIKLIRANJA ELEKTRONSKIH MATERIJALA</a:t>
            </a:r>
            <a:endParaRPr sz="1800" b="1">
              <a:solidFill>
                <a:srgbClr val="FFAB4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0"/>
          <p:cNvSpPr txBox="1">
            <a:spLocks noGrp="1"/>
          </p:cNvSpPr>
          <p:nvPr>
            <p:ph type="title"/>
          </p:nvPr>
        </p:nvSpPr>
        <p:spPr>
          <a:xfrm>
            <a:off x="81300" y="236525"/>
            <a:ext cx="82281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Recikliranje elektronskih materijala</a:t>
            </a:r>
            <a:endParaRPr>
              <a:solidFill>
                <a:srgbClr val="E691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DBDEE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Sigurnost podataka: Pre recikliranja elektroničkih uređaja, važno je osigurati da su svi osetljivi podaci izbrisani ili uništeni kako bi se sprečilo neovlašteno pristupanje licnim ili poslovnim informacijama.</a:t>
            </a:r>
            <a:endParaRPr sz="1400">
              <a:solidFill>
                <a:srgbClr val="DBDEE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DBDEE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Regulacija: Zakoni i propisi kontrolisu procese recikliranja elektroničkih materijala kako bi se osiguralo da se obavljaju na siguran način i u skladu s okolnim standardima.</a:t>
            </a:r>
            <a:endParaRPr sz="14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Edukacija: Informiranje javnosti o važnosti recikliranja elektroničkih uređaja potiče ljude da ucestvuju u programima recikliranja i pravilno odbace svoje stare uređaje.</a:t>
            </a:r>
            <a:endParaRPr sz="14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just" rtl="0"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Inovacije u recikliranju: Nastavak istraživanja u recikliranju elektroničkih materijala dovodi do novih tehnologija i procesa koji poboljšavaju efikasnost i smanjuju negativne utecaje na okolinu.</a:t>
            </a:r>
            <a:endParaRPr sz="14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Recikliranje materijala nije samo proces, vec i vazan korak prema odgovornijem upravljanju tehnoloskim otpadom i ocuvanju okolina.</a:t>
            </a:r>
            <a:endParaRPr sz="14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cxnSp>
        <p:nvCxnSpPr>
          <p:cNvPr id="202" name="Google Shape;202;p40"/>
          <p:cNvCxnSpPr/>
          <p:nvPr/>
        </p:nvCxnSpPr>
        <p:spPr>
          <a:xfrm>
            <a:off x="2673600" y="1570200"/>
            <a:ext cx="678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>
            <a:spLocks noGrp="1"/>
          </p:cNvSpPr>
          <p:nvPr>
            <p:ph type="ctrTitle"/>
          </p:nvPr>
        </p:nvSpPr>
        <p:spPr>
          <a:xfrm>
            <a:off x="2597400" y="0"/>
            <a:ext cx="4319700" cy="77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00"/>
                </a:solidFill>
              </a:rPr>
              <a:t>Ekoloski i drustveni uticaj recikliranja elektronskih materijala je znacajan i i ima brojne pozitivne ucinke:</a:t>
            </a:r>
            <a:endParaRPr sz="1500">
              <a:solidFill>
                <a:srgbClr val="FFFF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41"/>
          <p:cNvSpPr txBox="1"/>
          <p:nvPr/>
        </p:nvSpPr>
        <p:spPr>
          <a:xfrm>
            <a:off x="59125" y="894925"/>
            <a:ext cx="4714800" cy="4019400"/>
          </a:xfrm>
          <a:prstGeom prst="rect">
            <a:avLst/>
          </a:prstGeom>
          <a:noFill/>
          <a:ln w="9525" cap="flat" cmpd="sng">
            <a:solidFill>
              <a:srgbClr val="435D7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1. </a:t>
            </a:r>
            <a:r>
              <a:rPr lang="en" sz="12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Zaštita okoline: Recikliranje elektroničkih uređaja pomaže u sprečavanju zagađenja zemlje, vode i vazduha tako što smanjuje količinu otpada koji završava na odlagalištima.</a:t>
            </a: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</a:t>
            </a:r>
            <a:r>
              <a:rPr lang="en" sz="1200" b="1">
                <a:solidFill>
                  <a:srgbClr val="FFFF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" sz="1200" b="1">
                <a:solidFill>
                  <a:srgbClr val="FFFFF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Štednja resursa: Kada recikliramo stare uređaje, možemo ponovno koristiti metale, plastiku i staklo iz njih, čime smanjujemo potrebu za vađenjem novih sirovina iz prirode.</a:t>
            </a: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3. </a:t>
            </a:r>
            <a:r>
              <a:rPr lang="en" sz="12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Manje zagadjenja: Proces proizvodnje novih uređaja može proizvesti mnogo stakleničkih gasova. Recikliranjem starih uređaja, smanjujemo potrebu za proizvodnjom novih, čime se smanjuje emisija tih gasova.</a:t>
            </a: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4.</a:t>
            </a:r>
            <a:r>
              <a:rPr lang="en" sz="1200">
                <a:solidFill>
                  <a:srgbClr val="FFFFF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12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Bolje zdravlje: Recikliranje pomaže u smanjenju opasnosti od izloženosti opasnih supstanci  iz elektroničkih uređaja, što može poboljšati zdravlje ljudi i smanjiti rizik od bolesti.</a:t>
            </a: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5.</a:t>
            </a:r>
            <a:r>
              <a:rPr lang="en" sz="1200">
                <a:solidFill>
                  <a:srgbClr val="FFFFF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12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Nova radna mesta: Industrija recikliranja stvara nova radna mesta, pružajući prilike zapošljavanja i doprinoseći lokalnoj ekonomiji.</a:t>
            </a: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6.</a:t>
            </a:r>
            <a:r>
              <a:rPr lang="en" sz="1200">
                <a:solidFill>
                  <a:srgbClr val="FFFFF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en" sz="1200">
                <a:solidFill>
                  <a:srgbClr val="FFFFFE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Edukacija o održivosti: Programi recikliranja podižu svest o važnosti brige za okolinu i potiču ljude da žive održivijim životom.</a:t>
            </a:r>
            <a:endParaRPr sz="1200">
              <a:solidFill>
                <a:srgbClr val="FFFFFE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4574" y="956963"/>
            <a:ext cx="3853100" cy="3229575"/>
          </a:xfrm>
          <a:prstGeom prst="rect">
            <a:avLst/>
          </a:prstGeom>
          <a:noFill/>
          <a:ln w="9525" cap="flat" cmpd="sng">
            <a:solidFill>
              <a:srgbClr val="869FB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0" name="Google Shape;210;p41"/>
          <p:cNvSpPr txBox="1"/>
          <p:nvPr/>
        </p:nvSpPr>
        <p:spPr>
          <a:xfrm>
            <a:off x="4982075" y="4456900"/>
            <a:ext cx="39981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b="1">
                <a:solidFill>
                  <a:srgbClr val="FFFF00"/>
                </a:solidFill>
                <a:latin typeface="Amatic SC"/>
                <a:ea typeface="Amatic SC"/>
                <a:cs typeface="Amatic SC"/>
                <a:sym typeface="Amatic SC"/>
              </a:rPr>
              <a:t>Ovi jednostavni aspekti pokazuju kako recikliranje  elektronskih uredjaja ima pozitivan utecaj na okolinu i drustvo.</a:t>
            </a:r>
            <a:endParaRPr b="1">
              <a:solidFill>
                <a:srgbClr val="FFFF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>
            <a:spLocks noGrp="1"/>
          </p:cNvSpPr>
          <p:nvPr>
            <p:ph type="title"/>
          </p:nvPr>
        </p:nvSpPr>
        <p:spPr>
          <a:xfrm>
            <a:off x="2266100" y="-85100"/>
            <a:ext cx="4096800" cy="1315200"/>
          </a:xfrm>
          <a:prstGeom prst="rect">
            <a:avLst/>
          </a:prstGeom>
          <a:effectLst>
            <a:outerShdw blurRad="57150" dist="304800" dir="12960000" algn="bl" rotWithShape="0">
              <a:srgbClr val="F2F2F2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8AB770"/>
                </a:solidFill>
              </a:rPr>
              <a:t>SAKUPLJANJE I TRANSPORT</a:t>
            </a:r>
            <a:endParaRPr sz="2800">
              <a:solidFill>
                <a:srgbClr val="8AB770"/>
              </a:solidFill>
            </a:endParaRPr>
          </a:p>
        </p:txBody>
      </p:sp>
      <p:sp>
        <p:nvSpPr>
          <p:cNvPr id="216" name="Google Shape;216;p42"/>
          <p:cNvSpPr txBox="1">
            <a:spLocks noGrp="1"/>
          </p:cNvSpPr>
          <p:nvPr>
            <p:ph type="subTitle" idx="1"/>
          </p:nvPr>
        </p:nvSpPr>
        <p:spPr>
          <a:xfrm>
            <a:off x="469475" y="1380300"/>
            <a:ext cx="37827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Sakupljanje i transport su dve inicijalne faze procesa reciklaze, ukljudujudi i e-otpad. Recikleri postavljaju kontejnere za sakupljanje ili elektronske kabine za odlaganje na odredenim lokacijama i transportuju prikuplieni e-otpad sa ovih lokacija do postrojenja i objekata za reciklazu.</a:t>
            </a:r>
            <a:endParaRPr sz="22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cxnSp>
        <p:nvCxnSpPr>
          <p:cNvPr id="217" name="Google Shape;217;p42"/>
          <p:cNvCxnSpPr>
            <a:stCxn id="215" idx="2"/>
          </p:cNvCxnSpPr>
          <p:nvPr/>
        </p:nvCxnSpPr>
        <p:spPr>
          <a:xfrm flipH="1">
            <a:off x="4308800" y="1230100"/>
            <a:ext cx="5700" cy="3310500"/>
          </a:xfrm>
          <a:prstGeom prst="straightConnector1">
            <a:avLst/>
          </a:prstGeom>
          <a:noFill/>
          <a:ln w="9525" cap="flat" cmpd="sng">
            <a:solidFill>
              <a:srgbClr val="8AB77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18" name="Google Shape;21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6900" y="1382500"/>
            <a:ext cx="4524699" cy="301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3"/>
          <p:cNvSpPr txBox="1">
            <a:spLocks noGrp="1"/>
          </p:cNvSpPr>
          <p:nvPr>
            <p:ph type="title" idx="4"/>
          </p:nvPr>
        </p:nvSpPr>
        <p:spPr>
          <a:xfrm>
            <a:off x="233500" y="459800"/>
            <a:ext cx="64398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Recikliranje elektronskih materijala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                      (Pitanja)</a:t>
            </a:r>
            <a:endParaRPr sz="2100"/>
          </a:p>
        </p:txBody>
      </p:sp>
      <p:cxnSp>
        <p:nvCxnSpPr>
          <p:cNvPr id="224" name="Google Shape;224;p43"/>
          <p:cNvCxnSpPr/>
          <p:nvPr/>
        </p:nvCxnSpPr>
        <p:spPr>
          <a:xfrm rot="10800000" flipH="1">
            <a:off x="233500" y="376897"/>
            <a:ext cx="4193100" cy="9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25" name="Google Shape;225;p43"/>
          <p:cNvSpPr txBox="1"/>
          <p:nvPr/>
        </p:nvSpPr>
        <p:spPr>
          <a:xfrm>
            <a:off x="103450" y="1522350"/>
            <a:ext cx="8454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BDEE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1.Koja od sledećih tvrdnji NAJTAČNIJE opisuje elektronski otpad?</a:t>
            </a:r>
            <a:endParaRPr sz="18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26" name="Google Shape;226;p43"/>
          <p:cNvSpPr/>
          <p:nvPr/>
        </p:nvSpPr>
        <p:spPr>
          <a:xfrm>
            <a:off x="369500" y="2069225"/>
            <a:ext cx="3258900" cy="105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highlight>
                  <a:schemeClr val="accent1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Elektronski otpad je svaki otpad koji proizilazi iz domaćinstva.</a:t>
            </a:r>
            <a:endParaRPr>
              <a:solidFill>
                <a:schemeClr val="lt1"/>
              </a:solidFill>
              <a:highlight>
                <a:schemeClr val="accent1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27" name="Google Shape;227;p43"/>
          <p:cNvSpPr/>
          <p:nvPr/>
        </p:nvSpPr>
        <p:spPr>
          <a:xfrm>
            <a:off x="4426600" y="2069225"/>
            <a:ext cx="3258900" cy="105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Elektronski otpad obuhvata sve stare, neispravne ili više neupotrebljive elektronske uređaje.</a:t>
            </a:r>
            <a:endParaRPr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28" name="Google Shape;228;p43"/>
          <p:cNvSpPr/>
          <p:nvPr/>
        </p:nvSpPr>
        <p:spPr>
          <a:xfrm>
            <a:off x="2410975" y="3562250"/>
            <a:ext cx="3258900" cy="105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highlight>
                  <a:schemeClr val="accent1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Elektronski otpad se odnosi samo na komercijalne elektronske proizvode koji se više ne koriste.</a:t>
            </a:r>
            <a:endParaRPr>
              <a:solidFill>
                <a:schemeClr val="lt1"/>
              </a:solidFill>
              <a:highlight>
                <a:schemeClr val="accent1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229" name="Google Shape;229;p43"/>
          <p:cNvPicPr preferRelativeResize="0"/>
          <p:nvPr/>
        </p:nvPicPr>
        <p:blipFill rotWithShape="1">
          <a:blip r:embed="rId3">
            <a:alphaModFix/>
          </a:blip>
          <a:srcRect t="-21329"/>
          <a:stretch/>
        </p:blipFill>
        <p:spPr>
          <a:xfrm>
            <a:off x="8710549" y="4659700"/>
            <a:ext cx="401423" cy="44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4"/>
          <p:cNvSpPr txBox="1">
            <a:spLocks noGrp="1"/>
          </p:cNvSpPr>
          <p:nvPr>
            <p:ph type="title" idx="4"/>
          </p:nvPr>
        </p:nvSpPr>
        <p:spPr>
          <a:xfrm>
            <a:off x="233500" y="459800"/>
            <a:ext cx="64398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Recikliranje elektronskih materijala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                      (Pitanja)</a:t>
            </a:r>
            <a:endParaRPr sz="2100"/>
          </a:p>
        </p:txBody>
      </p:sp>
      <p:cxnSp>
        <p:nvCxnSpPr>
          <p:cNvPr id="235" name="Google Shape;235;p44"/>
          <p:cNvCxnSpPr/>
          <p:nvPr/>
        </p:nvCxnSpPr>
        <p:spPr>
          <a:xfrm rot="10800000" flipH="1">
            <a:off x="233500" y="376897"/>
            <a:ext cx="4193100" cy="9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36" name="Google Shape;236;p44"/>
          <p:cNvSpPr txBox="1"/>
          <p:nvPr/>
        </p:nvSpPr>
        <p:spPr>
          <a:xfrm>
            <a:off x="103450" y="1522350"/>
            <a:ext cx="84543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BDEE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1.Koja od sledećih tvrdnji NAJTAČNIJE opisuje elektronski otpad?</a:t>
            </a:r>
            <a:endParaRPr sz="18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37" name="Google Shape;237;p44"/>
          <p:cNvSpPr/>
          <p:nvPr/>
        </p:nvSpPr>
        <p:spPr>
          <a:xfrm>
            <a:off x="369500" y="2069225"/>
            <a:ext cx="3258900" cy="105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highlight>
                  <a:schemeClr val="accent1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Elektronski otpad je svaki otpad koji proizilazi iz domaćinstva.</a:t>
            </a:r>
            <a:endParaRPr>
              <a:solidFill>
                <a:schemeClr val="lt1"/>
              </a:solidFill>
              <a:highlight>
                <a:schemeClr val="accent1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38" name="Google Shape;238;p44"/>
          <p:cNvSpPr/>
          <p:nvPr/>
        </p:nvSpPr>
        <p:spPr>
          <a:xfrm>
            <a:off x="4426600" y="2069225"/>
            <a:ext cx="3258900" cy="10569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Elektronski otpad obuhvata sve stare, neispravne ili više neupotrebljive elektronske uređaje.</a:t>
            </a:r>
            <a:endParaRPr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39" name="Google Shape;239;p44"/>
          <p:cNvSpPr/>
          <p:nvPr/>
        </p:nvSpPr>
        <p:spPr>
          <a:xfrm>
            <a:off x="2410975" y="3562250"/>
            <a:ext cx="3258900" cy="105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highlight>
                  <a:schemeClr val="accent1"/>
                </a:highlight>
                <a:latin typeface="Oswald SemiBold"/>
                <a:ea typeface="Oswald SemiBold"/>
                <a:cs typeface="Oswald SemiBold"/>
                <a:sym typeface="Oswald SemiBold"/>
              </a:rPr>
              <a:t>Elektronski otpad se odnosi samo na komercijalne elektronske proizvode koji se više ne koriste.</a:t>
            </a:r>
            <a:endParaRPr>
              <a:solidFill>
                <a:schemeClr val="lt1"/>
              </a:solidFill>
              <a:highlight>
                <a:schemeClr val="accent1"/>
              </a:highlight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40" name="Google Shape;240;p44"/>
          <p:cNvSpPr/>
          <p:nvPr/>
        </p:nvSpPr>
        <p:spPr>
          <a:xfrm>
            <a:off x="0" y="4781375"/>
            <a:ext cx="9144000" cy="3621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44"/>
          <p:cNvSpPr txBox="1"/>
          <p:nvPr/>
        </p:nvSpPr>
        <p:spPr>
          <a:xfrm>
            <a:off x="2826700" y="4742950"/>
            <a:ext cx="30078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Tacan odgovor!</a:t>
            </a:r>
            <a:endParaRPr sz="18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Microsoft Office PowerPoint</Application>
  <PresentationFormat>On-screen Show (16:9)</PresentationFormat>
  <Paragraphs>59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Montserrat</vt:lpstr>
      <vt:lpstr>Montserrat Medium</vt:lpstr>
      <vt:lpstr>Roboto</vt:lpstr>
      <vt:lpstr>Oswald</vt:lpstr>
      <vt:lpstr>Montserrat ExtraBold</vt:lpstr>
      <vt:lpstr>Arial</vt:lpstr>
      <vt:lpstr>Oswald SemiBold</vt:lpstr>
      <vt:lpstr>Amatic SC</vt:lpstr>
      <vt:lpstr>Montserrat ExtraLight</vt:lpstr>
      <vt:lpstr>Spectral</vt:lpstr>
      <vt:lpstr>Playfair Display</vt:lpstr>
      <vt:lpstr>Futuristic Background by Slidesgo</vt:lpstr>
      <vt:lpstr>RECIKLIRANJE</vt:lpstr>
      <vt:lpstr>UVOD</vt:lpstr>
      <vt:lpstr>KAKO IZGLEDA PROCES RECIKLAZE ELEKTRONSKIH PROIZVODA?</vt:lpstr>
      <vt:lpstr>01</vt:lpstr>
      <vt:lpstr>Recikliranje elektronskih materijala    Sigurnost podataka: Pre recikliranja elektroničkih uređaja, važno je osigurati da su svi osetljivi podaci izbrisani ili uništeni kako bi se sprečilo neovlašteno pristupanje licnim ili poslovnim informacijama.  Regulacija: Zakoni i propisi kontrolisu procese recikliranja elektroničkih materijala kako bi se osiguralo da se obavljaju na siguran način i u skladu s okolnim standardima. Edukacija: Informiranje javnosti o važnosti recikliranja elektroničkih uređaja potiče ljude da ucestvuju u programima recikliranja i pravilno odbace svoje stare uređaje. Inovacije u recikliranju: Nastavak istraživanja u recikliranju elektroničkih materijala dovodi do novih tehnologija i procesa koji poboljšavaju efikasnost i smanjuju negativne utecaje na okolinu.  Recikliranje materijala nije samo proces, vec i vazan korak prema odgovornijem upravljanju tehnoloskim otpadom i ocuvanju okolina.</vt:lpstr>
      <vt:lpstr>Ekoloski i drustveni uticaj recikliranja elektronskih materijala je znacajan i i ima brojne pozitivne ucinke:  </vt:lpstr>
      <vt:lpstr>SAKUPLJANJE I TRANSPORT</vt:lpstr>
      <vt:lpstr>Recikliranje elektronskih materijala                       (Pitanja)</vt:lpstr>
      <vt:lpstr>Recikliranje elektronskih materijala                       (Pitanja)</vt:lpstr>
      <vt:lpstr>KRAJ PREZENTACIJE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RECIKLIRANJE</dc:title>
  <cp:lastModifiedBy>alavanje</cp:lastModifiedBy>
  <cp:revision>1</cp:revision>
  <dcterms:modified xsi:type="dcterms:W3CDTF">2024-04-11T15:25:39Z</dcterms:modified>
</cp:coreProperties>
</file>